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</p:sldMasterIdLst>
  <p:notesMasterIdLst>
    <p:notesMasterId r:id="rId35"/>
  </p:notesMasterIdLst>
  <p:sldIdLst>
    <p:sldId id="347" r:id="rId4"/>
    <p:sldId id="350" r:id="rId5"/>
    <p:sldId id="351" r:id="rId6"/>
    <p:sldId id="352" r:id="rId7"/>
    <p:sldId id="353" r:id="rId8"/>
    <p:sldId id="354" r:id="rId9"/>
    <p:sldId id="355" r:id="rId10"/>
    <p:sldId id="356" r:id="rId11"/>
    <p:sldId id="357" r:id="rId12"/>
    <p:sldId id="358" r:id="rId13"/>
    <p:sldId id="360" r:id="rId14"/>
    <p:sldId id="361" r:id="rId15"/>
    <p:sldId id="362" r:id="rId16"/>
    <p:sldId id="363" r:id="rId17"/>
    <p:sldId id="364" r:id="rId18"/>
    <p:sldId id="392" r:id="rId19"/>
    <p:sldId id="394" r:id="rId20"/>
    <p:sldId id="395" r:id="rId21"/>
    <p:sldId id="402" r:id="rId22"/>
    <p:sldId id="396" r:id="rId23"/>
    <p:sldId id="398" r:id="rId24"/>
    <p:sldId id="397" r:id="rId25"/>
    <p:sldId id="399" r:id="rId26"/>
    <p:sldId id="400" r:id="rId27"/>
    <p:sldId id="401" r:id="rId28"/>
    <p:sldId id="291" r:id="rId29"/>
    <p:sldId id="296" r:id="rId30"/>
    <p:sldId id="297" r:id="rId31"/>
    <p:sldId id="298" r:id="rId32"/>
    <p:sldId id="299" r:id="rId33"/>
    <p:sldId id="31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479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530C95-C3C0-45FC-9AD6-4C49C09EE1C9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0EA7E-97C8-4CC8-801A-8435B4BE5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43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1" y="243841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1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1" y="3869636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98D28FB-485B-4646-85D7-C7DF68E14A9B}" type="datetimeFigureOut">
              <a:rPr lang="en-IN" smtClean="0"/>
              <a:pPr/>
              <a:t>04-03-2025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074A4C1-B6A3-48F9-96CB-E28B2C288FB0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1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24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022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027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2" y="243842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2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857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2" y="3869637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095">
                <a:solidFill>
                  <a:srgbClr val="FFFFFF"/>
                </a:solidFill>
              </a:defRPr>
            </a:lvl1pPr>
            <a:lvl2pPr marL="435437" indent="0" algn="ctr">
              <a:buNone/>
              <a:defRPr sz="2095"/>
            </a:lvl2pPr>
            <a:lvl3pPr marL="870875" indent="0" algn="ctr">
              <a:buNone/>
              <a:defRPr sz="2095"/>
            </a:lvl3pPr>
            <a:lvl4pPr marL="1306312" indent="0" algn="ctr">
              <a:buNone/>
              <a:defRPr sz="1905"/>
            </a:lvl4pPr>
            <a:lvl5pPr marL="1741749" indent="0" algn="ctr">
              <a:buNone/>
              <a:defRPr sz="1905"/>
            </a:lvl5pPr>
            <a:lvl6pPr marL="2177186" indent="0" algn="ctr">
              <a:buNone/>
              <a:defRPr sz="1905"/>
            </a:lvl6pPr>
            <a:lvl7pPr marL="2612624" indent="0" algn="ctr">
              <a:buNone/>
              <a:defRPr sz="1905"/>
            </a:lvl7pPr>
            <a:lvl8pPr marL="3048061" indent="0" algn="ctr">
              <a:buNone/>
              <a:defRPr sz="1905"/>
            </a:lvl8pPr>
            <a:lvl9pPr marL="3483498" indent="0" algn="ctr">
              <a:buNone/>
              <a:defRPr sz="19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defTabSz="1079922"/>
            <a:fld id="{B98D28FB-485B-4646-85D7-C7DF68E14A9B}" type="datetimeFigureOut">
              <a:rPr lang="en-IN" smtClean="0"/>
              <a:pPr defTabSz="1079922"/>
              <a:t>04-03-2025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defTabSz="1079922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defTabSz="1079922"/>
            <a:fld id="{6074A4C1-B6A3-48F9-96CB-E28B2C288FB0}" type="slidenum">
              <a:rPr lang="en-IN" smtClean="0"/>
              <a:pPr defTabSz="1079922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2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90271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9054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857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30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095">
                <a:solidFill>
                  <a:schemeClr val="accent1"/>
                </a:solidFill>
              </a:defRPr>
            </a:lvl1pPr>
            <a:lvl2pPr marL="435437" indent="0">
              <a:buNone/>
              <a:defRPr sz="1714">
                <a:solidFill>
                  <a:schemeClr val="tx1">
                    <a:tint val="75000"/>
                  </a:schemeClr>
                </a:solidFill>
              </a:defRPr>
            </a:lvl2pPr>
            <a:lvl3pPr marL="870875" indent="0">
              <a:buNone/>
              <a:defRPr sz="1524">
                <a:solidFill>
                  <a:schemeClr val="tx1">
                    <a:tint val="75000"/>
                  </a:schemeClr>
                </a:solidFill>
              </a:defRPr>
            </a:lvl3pPr>
            <a:lvl4pPr marL="1306312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74174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2177186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6126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3048061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48349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2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512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095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095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145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286" b="1"/>
            </a:lvl1pPr>
            <a:lvl2pPr marL="435437" indent="0">
              <a:buNone/>
              <a:defRPr sz="1905" b="1"/>
            </a:lvl2pPr>
            <a:lvl3pPr marL="870875" indent="0">
              <a:buNone/>
              <a:defRPr sz="1714" b="1"/>
            </a:lvl3pPr>
            <a:lvl4pPr marL="1306312" indent="0">
              <a:buNone/>
              <a:defRPr sz="1524" b="1"/>
            </a:lvl4pPr>
            <a:lvl5pPr marL="1741749" indent="0">
              <a:buNone/>
              <a:defRPr sz="1524" b="1"/>
            </a:lvl5pPr>
            <a:lvl6pPr marL="2177186" indent="0">
              <a:buNone/>
              <a:defRPr sz="1524" b="1"/>
            </a:lvl6pPr>
            <a:lvl7pPr marL="2612624" indent="0">
              <a:buNone/>
              <a:defRPr sz="1524" b="1"/>
            </a:lvl7pPr>
            <a:lvl8pPr marL="3048061" indent="0">
              <a:buNone/>
              <a:defRPr sz="1524" b="1"/>
            </a:lvl8pPr>
            <a:lvl9pPr marL="3483498" indent="0">
              <a:buNone/>
              <a:defRPr sz="15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095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286" b="1"/>
            </a:lvl1pPr>
            <a:lvl2pPr marL="435437" indent="0">
              <a:buNone/>
              <a:defRPr sz="1905" b="1"/>
            </a:lvl2pPr>
            <a:lvl3pPr marL="870875" indent="0">
              <a:buNone/>
              <a:defRPr sz="1714" b="1"/>
            </a:lvl3pPr>
            <a:lvl4pPr marL="1306312" indent="0">
              <a:buNone/>
              <a:defRPr sz="1524" b="1"/>
            </a:lvl4pPr>
            <a:lvl5pPr marL="1741749" indent="0">
              <a:buNone/>
              <a:defRPr sz="1524" b="1"/>
            </a:lvl5pPr>
            <a:lvl6pPr marL="2177186" indent="0">
              <a:buNone/>
              <a:defRPr sz="1524" b="1"/>
            </a:lvl6pPr>
            <a:lvl7pPr marL="2612624" indent="0">
              <a:buNone/>
              <a:defRPr sz="1524" b="1"/>
            </a:lvl7pPr>
            <a:lvl8pPr marL="3048061" indent="0">
              <a:buNone/>
              <a:defRPr sz="1524" b="1"/>
            </a:lvl8pPr>
            <a:lvl9pPr marL="3483498" indent="0">
              <a:buNone/>
              <a:defRPr sz="15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095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1248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2728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422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81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61" y="1097280"/>
            <a:ext cx="5212080" cy="4663440"/>
          </a:xfrm>
        </p:spPr>
        <p:txBody>
          <a:bodyPr/>
          <a:lstStyle>
            <a:lvl1pPr>
              <a:defRPr sz="3048"/>
            </a:lvl1pPr>
            <a:lvl2pPr>
              <a:defRPr sz="2667"/>
            </a:lvl2pPr>
            <a:lvl3pPr>
              <a:defRPr sz="2286"/>
            </a:lvl3pPr>
            <a:lvl4pPr>
              <a:defRPr sz="1905"/>
            </a:lvl4pPr>
            <a:lvl5pPr>
              <a:defRPr sz="1905"/>
            </a:lvl5pPr>
            <a:lvl6pPr>
              <a:defRPr sz="1905"/>
            </a:lvl6pPr>
            <a:lvl7pPr>
              <a:defRPr sz="1905"/>
            </a:lvl7pPr>
            <a:lvl8pPr>
              <a:defRPr sz="1905"/>
            </a:lvl8pPr>
            <a:lvl9pPr>
              <a:defRPr sz="19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952"/>
              </a:spcBef>
              <a:buNone/>
              <a:defRPr sz="1619"/>
            </a:lvl1pPr>
            <a:lvl2pPr marL="435437" indent="0">
              <a:buNone/>
              <a:defRPr sz="1143"/>
            </a:lvl2pPr>
            <a:lvl3pPr marL="870875" indent="0">
              <a:buNone/>
              <a:defRPr sz="952"/>
            </a:lvl3pPr>
            <a:lvl4pPr marL="1306312" indent="0">
              <a:buNone/>
              <a:defRPr sz="857"/>
            </a:lvl4pPr>
            <a:lvl5pPr marL="1741749" indent="0">
              <a:buNone/>
              <a:defRPr sz="857"/>
            </a:lvl5pPr>
            <a:lvl6pPr marL="2177186" indent="0">
              <a:buNone/>
              <a:defRPr sz="857"/>
            </a:lvl6pPr>
            <a:lvl7pPr marL="2612624" indent="0">
              <a:buNone/>
              <a:defRPr sz="857"/>
            </a:lvl7pPr>
            <a:lvl8pPr marL="3048061" indent="0">
              <a:buNone/>
              <a:defRPr sz="857"/>
            </a:lvl8pPr>
            <a:lvl9pPr marL="3483498" indent="0">
              <a:buNone/>
              <a:defRPr sz="85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00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3063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81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667"/>
            </a:lvl1pPr>
            <a:lvl2pPr marL="435437" indent="0">
              <a:buNone/>
              <a:defRPr sz="2667"/>
            </a:lvl2pPr>
            <a:lvl3pPr marL="870875" indent="0">
              <a:buNone/>
              <a:defRPr sz="2286"/>
            </a:lvl3pPr>
            <a:lvl4pPr marL="1306312" indent="0">
              <a:buNone/>
              <a:defRPr sz="1905"/>
            </a:lvl4pPr>
            <a:lvl5pPr marL="1741749" indent="0">
              <a:buNone/>
              <a:defRPr sz="1905"/>
            </a:lvl5pPr>
            <a:lvl6pPr marL="2177186" indent="0">
              <a:buNone/>
              <a:defRPr sz="1905"/>
            </a:lvl6pPr>
            <a:lvl7pPr marL="2612624" indent="0">
              <a:buNone/>
              <a:defRPr sz="1905"/>
            </a:lvl7pPr>
            <a:lvl8pPr marL="3048061" indent="0">
              <a:buNone/>
              <a:defRPr sz="1905"/>
            </a:lvl8pPr>
            <a:lvl9pPr marL="3483498" indent="0">
              <a:buNone/>
              <a:defRPr sz="190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952"/>
              </a:spcBef>
              <a:buNone/>
              <a:defRPr sz="1619"/>
            </a:lvl1pPr>
            <a:lvl2pPr marL="435437" indent="0">
              <a:buNone/>
              <a:defRPr sz="1143"/>
            </a:lvl2pPr>
            <a:lvl3pPr marL="870875" indent="0">
              <a:buNone/>
              <a:defRPr sz="952"/>
            </a:lvl3pPr>
            <a:lvl4pPr marL="1306312" indent="0">
              <a:buNone/>
              <a:defRPr sz="857"/>
            </a:lvl4pPr>
            <a:lvl5pPr marL="1741749" indent="0">
              <a:buNone/>
              <a:defRPr sz="857"/>
            </a:lvl5pPr>
            <a:lvl6pPr marL="2177186" indent="0">
              <a:buNone/>
              <a:defRPr sz="857"/>
            </a:lvl6pPr>
            <a:lvl7pPr marL="2612624" indent="0">
              <a:buNone/>
              <a:defRPr sz="857"/>
            </a:lvl7pPr>
            <a:lvl8pPr marL="3048061" indent="0">
              <a:buNone/>
              <a:defRPr sz="857"/>
            </a:lvl8pPr>
            <a:lvl9pPr marL="3483498" indent="0">
              <a:buNone/>
              <a:defRPr sz="85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US" dirty="0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4402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1178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2598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B568C-F68D-4A03-9619-4F1553E9F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F05FC-F5ED-42DE-A87C-CA75BAF42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8CBEF-6A9A-409B-AAA1-1BA823C89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43D6B-52A0-4BC3-9E88-84FD4F55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22534-DCF1-4CCF-9CB0-4C685FEE5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0423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A1637-297D-41BB-A46B-33E60A4DA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539EC-A333-4E8B-BEAE-DB4B8716A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15F713-38B9-4FBA-ADFF-7E9DF7A84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6ABE0-37E7-4483-A933-4B084F855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535E4-9CB2-4672-8122-5907BED62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5750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CD328-43C0-4409-8738-F01E4BE3F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ADA378-1C42-4533-A94B-450DE2E15F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33D76-72F7-41D7-A449-3376BC137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9ED1-2AF1-488F-8EDB-3CE6D93B1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691CE-E756-4EB3-BB48-CA8FA726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355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A5CED-6581-47B6-BA75-7C10E3C20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71E37-B83A-40DD-A591-D731ABE3A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53A7C6-0987-4180-8CC4-F3DC687B4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D76B7-D47C-49F4-BB08-EC409F033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D669AE-D94D-4779-AD96-4C316AFFB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FDE6A8-1BF4-4B88-81D7-3EF92F27F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03561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2F82D-5673-4393-9057-C42B6DCCD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0A3EC-4E0A-4070-9D83-E83C08BD7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56EC55-1370-4F2B-973B-E31B4E5A7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831EDE-5F56-43E7-8E8A-012F08791E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60C9E3-A205-47ED-B877-145C0E276E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75473B-2E88-4C3E-8688-369A9026B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347502-A66A-4E33-A9B2-A36CD1198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70B40D-9A30-467F-BDD3-2F4CE3B81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16623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EBB84-1542-4880-96A2-A40D982D7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83AEF2-8FF5-40A3-803C-252F020CA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F6F1DF-7EB6-4F73-BFA5-97D3E0B2B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AFA718-0565-4E4B-9D17-CC53665F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9482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88477F-B77F-447F-9754-6BF6818FE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0B7695-3AE1-489A-A300-335294C23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02237-A784-4631-8CF4-6067889B3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2303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9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1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8925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84432-125C-439D-AF86-CF3F85AB1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CA504-99FB-4C26-BB03-C8976171F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B591E9-AE90-4DC3-BD64-607D0DDE6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511CA-B255-4C68-AB95-97044AFE2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126D0-6BE8-4FE3-9CA9-6501EC20A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D3284-0452-4D70-9552-D713D741D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6146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6A55F-CAE5-4E5A-A2F8-761DE7AE3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20332A-3618-4129-A954-52B213E37B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BE8173-6482-43AE-93BB-A8DFA1ED8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1679A-DD8A-4B32-A6B6-0509014E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A2650-1322-4C87-9196-6BAE40B90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2C1BF-F803-41CE-80EA-13D04D83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46325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E19CE-D661-4842-86FB-DF86472BB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4CCD94-D0C7-4748-A801-C436E4BC80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B96A7-CB17-4D68-81BE-24977E549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D80B5-37E7-4CC4-BF90-BC2ABDFC2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E718B-1502-491E-B407-F165FD79C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7350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055DFC-C43D-4A64-BB7F-C61F847BAB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D11601-4324-40E9-8895-1B03038C99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E04B8-A0BB-4B56-8FD7-AB20A650F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EBA79-3DF6-4CB1-9729-D21BD5D4A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20B84-9632-4580-85F7-DD2A457B5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712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981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626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9363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60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60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245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669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1" y="243841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1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30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457200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30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1" y="6223830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457200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821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2" y="243842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2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31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3">
                <a:solidFill>
                  <a:schemeClr val="accent1"/>
                </a:solidFill>
              </a:defRPr>
            </a:lvl1pPr>
          </a:lstStyle>
          <a:p>
            <a:pPr defTabSz="435437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435437"/>
              <a:t>04-03-2025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31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3">
                <a:solidFill>
                  <a:schemeClr val="accent1"/>
                </a:solidFill>
              </a:defRPr>
            </a:lvl1pPr>
          </a:lstStyle>
          <a:p>
            <a:pPr defTabSz="435437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2" y="6223831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3">
                <a:solidFill>
                  <a:schemeClr val="accent1"/>
                </a:solidFill>
              </a:defRPr>
            </a:lvl1pPr>
          </a:lstStyle>
          <a:p>
            <a:pPr defTabSz="435437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435437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91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70875" rtl="0" eaLnBrk="1" latinLnBrk="0" hangingPunct="1">
        <a:lnSpc>
          <a:spcPct val="90000"/>
        </a:lnSpc>
        <a:spcBef>
          <a:spcPct val="0"/>
        </a:spcBef>
        <a:buNone/>
        <a:defRPr sz="419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17719" indent="-174175" algn="l" defTabSz="870875" rtl="0" eaLnBrk="1" latinLnBrk="0" hangingPunct="1">
        <a:lnSpc>
          <a:spcPct val="90000"/>
        </a:lnSpc>
        <a:spcBef>
          <a:spcPts val="1333"/>
        </a:spcBef>
        <a:buClr>
          <a:schemeClr val="accent1"/>
        </a:buClr>
        <a:buSzPct val="80000"/>
        <a:buFont typeface="Corbel" pitchFamily="34" charset="0"/>
        <a:buChar char="•"/>
        <a:defRPr sz="2095" kern="1200">
          <a:solidFill>
            <a:schemeClr val="accent1"/>
          </a:solidFill>
          <a:latin typeface="+mn-lt"/>
          <a:ea typeface="+mn-ea"/>
          <a:cs typeface="+mn-cs"/>
        </a:defRPr>
      </a:lvl1pPr>
      <a:lvl2pPr marL="435437" indent="-174175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905" kern="1200">
          <a:solidFill>
            <a:schemeClr val="accent1"/>
          </a:solidFill>
          <a:latin typeface="+mn-lt"/>
          <a:ea typeface="+mn-ea"/>
          <a:cs typeface="+mn-cs"/>
        </a:defRPr>
      </a:lvl2pPr>
      <a:lvl3pPr marL="696700" indent="-174175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714" kern="1200">
          <a:solidFill>
            <a:schemeClr val="accent1"/>
          </a:solidFill>
          <a:latin typeface="+mn-lt"/>
          <a:ea typeface="+mn-ea"/>
          <a:cs typeface="+mn-cs"/>
        </a:defRPr>
      </a:lvl3pPr>
      <a:lvl4pPr marL="957962" indent="-174175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19224" indent="-174175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5pPr>
      <a:lvl6pPr marL="1523840" indent="-217719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6pPr>
      <a:lvl7pPr marL="1809560" indent="-217719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7pPr>
      <a:lvl8pPr marL="2095280" indent="-217719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8pPr>
      <a:lvl9pPr marL="2381000" indent="-217719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1pPr>
      <a:lvl2pPr marL="435437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2pPr>
      <a:lvl3pPr marL="870875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3pPr>
      <a:lvl4pPr marL="1306312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4pPr>
      <a:lvl5pPr marL="1741749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5pPr>
      <a:lvl6pPr marL="2177186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6pPr>
      <a:lvl7pPr marL="2612624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7pPr>
      <a:lvl8pPr marL="3048061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8pPr>
      <a:lvl9pPr marL="3483498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D10D27-9979-4DB9-BA82-51114530E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F24C1-422C-4CAF-BC44-D19387AC4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FD5BC-1266-40E8-B027-1FF6FF76B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87298-3674-407D-A16C-9AB6E49CAFE1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E1148-CA3E-4574-9A87-AF4DA159BC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6DF8D-FBAB-4737-A5FC-B0DD336D43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CB313-ECFC-458A-ABF8-677D850B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845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378857" y="2340429"/>
            <a:ext cx="9851571" cy="914703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BT 601: Analytical Biotechnology</a:t>
            </a:r>
          </a:p>
        </p:txBody>
      </p:sp>
      <p:sp>
        <p:nvSpPr>
          <p:cNvPr id="4" name="Subtitle 2"/>
          <p:cNvSpPr>
            <a:spLocks noGrp="1"/>
          </p:cNvSpPr>
          <p:nvPr>
            <p:ph type="subTitle" idx="4294967295"/>
          </p:nvPr>
        </p:nvSpPr>
        <p:spPr>
          <a:xfrm>
            <a:off x="2394857" y="3066143"/>
            <a:ext cx="7765143" cy="1752298"/>
          </a:xfrm>
        </p:spPr>
        <p:txBody>
          <a:bodyPr>
            <a:normAutofit/>
          </a:bodyPr>
          <a:lstStyle/>
          <a:p>
            <a:pPr marL="43544" indent="0" algn="r">
              <a:buNone/>
            </a:pPr>
            <a:r>
              <a:rPr lang="en-US" sz="2667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-Prof. Siddhartha </a:t>
            </a:r>
            <a:r>
              <a:rPr lang="en-US" sz="2667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Sankar</a:t>
            </a:r>
            <a:r>
              <a:rPr lang="en-US" sz="2667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Ghosh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741714" y="3066143"/>
            <a:ext cx="863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620000" y="4445000"/>
            <a:ext cx="809837" cy="414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79922"/>
            <a:r>
              <a:rPr lang="en-US" sz="2095" b="1" dirty="0">
                <a:solidFill>
                  <a:srgbClr val="0000FF"/>
                </a:solidFill>
                <a:latin typeface="Corbel"/>
              </a:rPr>
              <a:t>Lec-2</a:t>
            </a:r>
          </a:p>
        </p:txBody>
      </p:sp>
    </p:spTree>
    <p:extLst>
      <p:ext uri="{BB962C8B-B14F-4D97-AF65-F5344CB8AC3E}">
        <p14:creationId xmlns:p14="http://schemas.microsoft.com/office/powerpoint/2010/main" val="1437700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A1200A-792E-493D-8748-76CFA96FC6F7}"/>
              </a:ext>
            </a:extLst>
          </p:cNvPr>
          <p:cNvSpPr txBox="1"/>
          <p:nvPr/>
        </p:nvSpPr>
        <p:spPr>
          <a:xfrm>
            <a:off x="0" y="0"/>
            <a:ext cx="12192000" cy="5062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Column-based oligo synthesis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DE4701-AA1B-A925-9892-95A63AD995C0}"/>
              </a:ext>
            </a:extLst>
          </p:cNvPr>
          <p:cNvSpPr txBox="1"/>
          <p:nvPr/>
        </p:nvSpPr>
        <p:spPr>
          <a:xfrm>
            <a:off x="413498" y="1254488"/>
            <a:ext cx="5682502" cy="4619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the early 1980s, the solid-phase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phosphoramidite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method and automatic instruments significantly improved the stability and accuracy of oligonucleotide synthesis and can be used in commercial production.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standard column-based synthesis is a cyclical process, in which the nucleotide chain is extended between the 3′-end and 5′-end, including four processes: deprotection, coupling, blocking, and oxidation.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9CCD89-5517-0D00-8378-4017E1780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576" y="1099777"/>
            <a:ext cx="5225553" cy="42911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C2B7400-E98F-E767-C0EF-26A918B1260A}"/>
              </a:ext>
            </a:extLst>
          </p:cNvPr>
          <p:cNvSpPr txBox="1"/>
          <p:nvPr/>
        </p:nvSpPr>
        <p:spPr>
          <a:xfrm>
            <a:off x="6298576" y="5573557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Phosphoramidite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-based synthesis of oligonucleotides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8860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6E0AF8-54AF-AFF8-C939-5D756B73205F}"/>
              </a:ext>
            </a:extLst>
          </p:cNvPr>
          <p:cNvSpPr txBox="1"/>
          <p:nvPr/>
        </p:nvSpPr>
        <p:spPr>
          <a:xfrm>
            <a:off x="0" y="0"/>
            <a:ext cx="12192000" cy="4648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Microarray synthesis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B05F60-2CE8-95B2-EDD4-1E8B06F3E65F}"/>
              </a:ext>
            </a:extLst>
          </p:cNvPr>
          <p:cNvSpPr txBox="1"/>
          <p:nvPr/>
        </p:nvSpPr>
        <p:spPr>
          <a:xfrm>
            <a:off x="594471" y="1074020"/>
            <a:ext cx="11003057" cy="4204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yield of oligonucleotide synthesis based on microarrays is usually within the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fmol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scale, which is two to four orders of magnitude lower than the traditional column synthesis.  This low synthesis scale leads to the reduction of the amount of required reagents for synthesis.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addition, each chip has a synthesis density of tens of thousands, which reduces the cost of synthesis per base by a factor of 100-5000 compared to column synthesis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addition to the reduced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synthesis scale, chip-based oligonucleotide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synthesizers offer levels of multiplexing not possible on traditional column-based synthesizers that allow for a greater number of unique oligonucleotide sequences to be synthesized in a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given synthesis run.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4261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6E0AF8-54AF-AFF8-C939-5D756B73205F}"/>
              </a:ext>
            </a:extLst>
          </p:cNvPr>
          <p:cNvSpPr txBox="1"/>
          <p:nvPr/>
        </p:nvSpPr>
        <p:spPr>
          <a:xfrm>
            <a:off x="0" y="0"/>
            <a:ext cx="12192000" cy="4648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Microarray synthesis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B05F60-2CE8-95B2-EDD4-1E8B06F3E65F}"/>
              </a:ext>
            </a:extLst>
          </p:cNvPr>
          <p:cNvSpPr txBox="1"/>
          <p:nvPr/>
        </p:nvSpPr>
        <p:spPr>
          <a:xfrm>
            <a:off x="258296" y="1119073"/>
            <a:ext cx="7378494" cy="4619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Microarray-based oligonucleotide synthesis-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this method, microarray chips containing tens of thousands of distinct features synthesize unique oligonucleotide sequences at once with one unique oligonucleotide sequence synthesized per chip feature.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 standard arrays, there are no physical barriers between features, so following cleavage of the synthesized oligonucleotides from the chip surface the end product is a pool of sequences containing every oligonucleotide synthesized on the array. 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Subsequent processing steps are required to “fish” the desired oligonucleotide sequences out of the synthesis pool for subsequent gene synthesis.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37A2B2-1DFE-829D-6995-783658AC0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417980" y="1478866"/>
            <a:ext cx="4575972" cy="413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05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E2F40C-A1DA-79CD-BF69-CDDC4BF4BA43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Enzymatic synthesis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5ADB6D-A61C-14D5-9ABB-1BFDCFB72DBB}"/>
              </a:ext>
            </a:extLst>
          </p:cNvPr>
          <p:cNvSpPr txBox="1"/>
          <p:nvPr/>
        </p:nvSpPr>
        <p:spPr>
          <a:xfrm>
            <a:off x="265579" y="732301"/>
            <a:ext cx="6175562" cy="4619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ssDNA Synthesis Based on Terminal Deoxynucleotidyl Transferase (TDT)-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deoxynucleotidyl transferase (TDT) is a polymerase with low specificity for nucleotide substrates and does not rely on templates.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Deoxynucleotidyl triphosphates (dNTPs) can be added to the 3’end of ssDNA without selection. It is a relatively cheap and rapid method to synthesize ssDNA.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major challenge in TDT synthesis is to control the addition of a single base, because TDT enzymes tend to catalyze the addition of multiple bases per cycle.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466A2D-E44B-093E-E67D-2355B47D6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2826" y="1270284"/>
            <a:ext cx="5473595" cy="358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89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5ADB6D-A61C-14D5-9ABB-1BFDCFB72DBB}"/>
              </a:ext>
            </a:extLst>
          </p:cNvPr>
          <p:cNvSpPr txBox="1"/>
          <p:nvPr/>
        </p:nvSpPr>
        <p:spPr>
          <a:xfrm>
            <a:off x="305919" y="1297077"/>
            <a:ext cx="5637681" cy="37888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ssDNA Synthesis Based on Transcription and Reverse Transcription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vitro transcription and reverse transcription (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ivTRT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 is a three-step method, which involves preparation of dsDNA templates, transcription of RNA from the dsDNA, and preparation of ssDNA from the RNA.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ivTRT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method can be used to synthesize 0.5-2 kb ssDNA. The use of the nuclease in this method will limit its yield and will require a high quality DNA template.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93BF62-788B-4929-ABBC-9A9DE4ADEF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" t="5292" r="3086" b="38327"/>
          <a:stretch/>
        </p:blipFill>
        <p:spPr>
          <a:xfrm>
            <a:off x="6615952" y="945348"/>
            <a:ext cx="4733365" cy="49673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1C384E-1015-09DD-DA47-2D39EDF7668E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Enzymatic synthesis</a:t>
            </a:r>
          </a:p>
        </p:txBody>
      </p:sp>
    </p:spTree>
    <p:extLst>
      <p:ext uri="{BB962C8B-B14F-4D97-AF65-F5344CB8AC3E}">
        <p14:creationId xmlns:p14="http://schemas.microsoft.com/office/powerpoint/2010/main" val="2017542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5ADB6D-A61C-14D5-9ABB-1BFDCFB72DBB}"/>
              </a:ext>
            </a:extLst>
          </p:cNvPr>
          <p:cNvSpPr txBox="1"/>
          <p:nvPr/>
        </p:nvSpPr>
        <p:spPr>
          <a:xfrm>
            <a:off x="225237" y="471139"/>
            <a:ext cx="11460257" cy="2957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Asymmetric PCR (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aPCR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)-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the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aPCR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reaction system, there are two kinds of amplification primers with different concentrations, which go through two amplification stages to produce the required ssDNA.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first stage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 the exponential amplification of the dsDNA template, and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second stage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 the linear amplification of ssDNA.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aPCR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easily produces non-specific amplification and requires a lot of experiments to optimize reaction conditions, it has been successfully utilized to generate ssDNA sequences ranging from hundreds to thousands of nucleotides.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1C384E-1015-09DD-DA47-2D39EDF7668E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Enzymatic synthesis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706112-5125-392B-CD31-17031CA9F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938" y="3500029"/>
            <a:ext cx="7418854" cy="307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3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C6B7AF-2A13-321C-9155-324E1B5DF689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Enzymatic synthesis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649CE1-CF57-1B77-4487-71C3E94268EB}"/>
              </a:ext>
            </a:extLst>
          </p:cNvPr>
          <p:cNvSpPr txBox="1"/>
          <p:nvPr/>
        </p:nvSpPr>
        <p:spPr>
          <a:xfrm>
            <a:off x="346261" y="703574"/>
            <a:ext cx="4806015" cy="5450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Isothermal Amplification of ssDNA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Isothermal amplification technology for ssDNA production depends on enzyme activity or designed primers to avoid thermal denaturation of dsDNA template, including primer exchange reaction, rolling circle amplification, etc.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difference between different isothermal amplification techniques lies in the use of different amplification initiation methods. Therefore, the initiation step is also a key factor limiting the speed and efficiency of the isothermal reaction.</a:t>
            </a:r>
          </a:p>
        </p:txBody>
      </p:sp>
      <p:pic>
        <p:nvPicPr>
          <p:cNvPr id="1026" name="Picture 2" descr="Biosensors 12 00677 g001">
            <a:extLst>
              <a:ext uri="{FF2B5EF4-FFF2-40B4-BE49-F238E27FC236}">
                <a16:creationId xmlns:a16="http://schemas.microsoft.com/office/drawing/2014/main" id="{AD9CDA10-9349-8591-924B-F415A44E38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35" t="10985"/>
          <a:stretch/>
        </p:blipFill>
        <p:spPr bwMode="auto">
          <a:xfrm>
            <a:off x="5152276" y="1231820"/>
            <a:ext cx="7003469" cy="43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04108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006607-7CC3-4FE8-9C1A-59F29D5AEF5A}"/>
              </a:ext>
            </a:extLst>
          </p:cNvPr>
          <p:cNvSpPr txBox="1"/>
          <p:nvPr/>
        </p:nvSpPr>
        <p:spPr>
          <a:xfrm>
            <a:off x="9501051" y="809898"/>
            <a:ext cx="22642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Diagram: </a:t>
            </a:r>
            <a:r>
              <a:rPr kumimoji="0" lang="en-I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DNAse</a:t>
            </a: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1 </a:t>
            </a:r>
            <a:r>
              <a:rPr kumimoji="0" lang="en-I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footprinting</a:t>
            </a: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to confirm the protein- DNA interaction</a:t>
            </a:r>
            <a:endParaRPr kumimoji="0" lang="en-IN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8B887A-9476-4BCE-8B1E-4613D757B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48" y="722342"/>
            <a:ext cx="8981941" cy="532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641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0B629C-8851-417B-A04E-2321AA4D1A4F}"/>
              </a:ext>
            </a:extLst>
          </p:cNvPr>
          <p:cNvSpPr txBox="1"/>
          <p:nvPr/>
        </p:nvSpPr>
        <p:spPr>
          <a:xfrm>
            <a:off x="1628503" y="1828800"/>
            <a:ext cx="90830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DNA synthesis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&amp;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Genome Sequencing</a:t>
            </a:r>
          </a:p>
        </p:txBody>
      </p:sp>
    </p:spTree>
    <p:extLst>
      <p:ext uri="{BB962C8B-B14F-4D97-AF65-F5344CB8AC3E}">
        <p14:creationId xmlns:p14="http://schemas.microsoft.com/office/powerpoint/2010/main" val="339926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FFD67-59AC-43A1-A032-115013EFF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Q </a:t>
            </a:r>
            <a:r>
              <a:rPr lang="en-US" dirty="0"/>
              <a:t>How do you read sequence in Maxam Gilbert method?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4949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22CA17-1B73-6943-AD65-863F50798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190" y="820270"/>
            <a:ext cx="7450398" cy="49619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  <a:effectLst>
            <a:glow rad="127000">
              <a:schemeClr val="accent1">
                <a:alpha val="5000"/>
              </a:schemeClr>
            </a:glow>
            <a:outerShdw dist="50800" dir="5400000" algn="ctr" rotWithShape="0">
              <a:srgbClr val="000000">
                <a:alpha val="0"/>
              </a:srgbClr>
            </a:outerShdw>
            <a:reflection stA="0" endPos="0" dist="50800" dir="5400000" sy="-100000" algn="bl" rotWithShape="0"/>
            <a:softEdge rad="38100"/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A8E0CCC-C336-C2A3-8623-436806EC3A69}"/>
              </a:ext>
            </a:extLst>
          </p:cNvPr>
          <p:cNvSpPr/>
          <p:nvPr/>
        </p:nvSpPr>
        <p:spPr>
          <a:xfrm>
            <a:off x="564381" y="1698845"/>
            <a:ext cx="337560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0"/>
                <a:gradFill>
                  <a:gsLst>
                    <a:gs pos="0">
                      <a:srgbClr val="5B9BD5">
                        <a:lumMod val="50000"/>
                      </a:srgbClr>
                    </a:gs>
                    <a:gs pos="50000">
                      <a:srgbClr val="5B9BD5"/>
                    </a:gs>
                    <a:gs pos="100000">
                      <a:srgbClr val="5B9BD5">
                        <a:lumMod val="60000"/>
                        <a:lumOff val="40000"/>
                      </a:srgb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Genomics</a:t>
            </a:r>
            <a:endParaRPr kumimoji="0" lang="en-IN" sz="5400" b="0" i="0" u="none" strike="noStrike" kern="1200" cap="none" spc="0" normalizeH="0" baseline="0" noProof="0" dirty="0">
              <a:ln w="0"/>
              <a:gradFill>
                <a:gsLst>
                  <a:gs pos="0">
                    <a:srgbClr val="5B9BD5">
                      <a:lumMod val="50000"/>
                    </a:srgbClr>
                  </a:gs>
                  <a:gs pos="50000">
                    <a:srgbClr val="5B9BD5"/>
                  </a:gs>
                  <a:gs pos="100000">
                    <a:srgbClr val="5B9BD5">
                      <a:lumMod val="60000"/>
                      <a:lumOff val="40000"/>
                    </a:srgb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4413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857896" y="313508"/>
            <a:ext cx="397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First generation sequencing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CC1AD-40EA-4F30-8178-BFE29CDED459}"/>
              </a:ext>
            </a:extLst>
          </p:cNvPr>
          <p:cNvSpPr txBox="1"/>
          <p:nvPr/>
        </p:nvSpPr>
        <p:spPr>
          <a:xfrm>
            <a:off x="409303" y="713618"/>
            <a:ext cx="426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Maxam- Gilbert Sequencing: </a:t>
            </a:r>
          </a:p>
        </p:txBody>
      </p:sp>
      <p:pic>
        <p:nvPicPr>
          <p:cNvPr id="1038" name="Picture 14" descr="Maxam-Gilbert Sequencing - an overview | ScienceDirect Topics">
            <a:extLst>
              <a:ext uri="{FF2B5EF4-FFF2-40B4-BE49-F238E27FC236}">
                <a16:creationId xmlns:a16="http://schemas.microsoft.com/office/drawing/2014/main" id="{169D1776-D7FB-4109-89F4-D848AC60E1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57" b="62610"/>
          <a:stretch/>
        </p:blipFill>
        <p:spPr bwMode="auto">
          <a:xfrm>
            <a:off x="552723" y="1113728"/>
            <a:ext cx="5095019" cy="2770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04A373-0C1C-4F87-94AC-FD421B948611}"/>
              </a:ext>
            </a:extLst>
          </p:cNvPr>
          <p:cNvCxnSpPr>
            <a:cxnSpLocks/>
          </p:cNvCxnSpPr>
          <p:nvPr/>
        </p:nvCxnSpPr>
        <p:spPr>
          <a:xfrm>
            <a:off x="3552329" y="4123765"/>
            <a:ext cx="0" cy="761744"/>
          </a:xfrm>
          <a:prstGeom prst="line">
            <a:avLst/>
          </a:prstGeom>
          <a:ln w="762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0A244B-BB9E-41FA-B962-1781054035CF}"/>
              </a:ext>
            </a:extLst>
          </p:cNvPr>
          <p:cNvCxnSpPr>
            <a:cxnSpLocks/>
          </p:cNvCxnSpPr>
          <p:nvPr/>
        </p:nvCxnSpPr>
        <p:spPr>
          <a:xfrm>
            <a:off x="3552329" y="4885509"/>
            <a:ext cx="188028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4" name="Picture 2" descr="Ableitung ob Rebellion maxam gilbert sequencing Taste Mineral sehr">
            <a:extLst>
              <a:ext uri="{FF2B5EF4-FFF2-40B4-BE49-F238E27FC236}">
                <a16:creationId xmlns:a16="http://schemas.microsoft.com/office/drawing/2014/main" id="{CA310FB0-78D1-4EE5-B4EC-E7F9071AC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7742" y="1556563"/>
            <a:ext cx="6266350" cy="489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7778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857896" y="313508"/>
            <a:ext cx="4397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First generation sequencing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CC1AD-40EA-4F30-8178-BFE29CDED459}"/>
              </a:ext>
            </a:extLst>
          </p:cNvPr>
          <p:cNvSpPr txBox="1"/>
          <p:nvPr/>
        </p:nvSpPr>
        <p:spPr>
          <a:xfrm>
            <a:off x="409303" y="713618"/>
            <a:ext cx="4293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Maxam- Gilbert Sequencing: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091F9B-DF3B-44AF-8841-438A364D2639}"/>
              </a:ext>
            </a:extLst>
          </p:cNvPr>
          <p:cNvSpPr txBox="1"/>
          <p:nvPr/>
        </p:nvSpPr>
        <p:spPr>
          <a:xfrm>
            <a:off x="350364" y="1085667"/>
            <a:ext cx="6990961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Allan Maxam and Walter Gilbert developed a method for 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sequencing single-stranded DNA 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by a two-step catalytic process involving piperidine and two chemicals that selectively attack purines and pyrimidines.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Purines react with dimethyl sulfate and pyrimidines react with hydrazine in such a way so as to break the glycoside bond between the ribose sugar and the base.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Dimethyl sulfate and piperidine alone selectively cleave guanine nucleotides 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but 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dimethyl sulfate and piperidine in formic acid cleave both guanine and adenine nucleotides.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Similarly, 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hydrazine and piperidine cleave both thymine and cytosine nucleotides, whereas hydrazine and piperidine in 1.5 M NaCl only cleave cytosine nucleotides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The dark autoradiography bands on the film represent the 50 to 30 DNA sequence when read from 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bottom to top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</a:t>
            </a:r>
            <a:endParaRPr kumimoji="0" lang="en-IN" sz="21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BAB2DEE-B287-47DA-8399-86D12DF6E55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341326" y="1401593"/>
          <a:ext cx="4232364" cy="3233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0788">
                  <a:extLst>
                    <a:ext uri="{9D8B030D-6E8A-4147-A177-3AD203B41FA5}">
                      <a16:colId xmlns:a16="http://schemas.microsoft.com/office/drawing/2014/main" val="1145202154"/>
                    </a:ext>
                  </a:extLst>
                </a:gridCol>
                <a:gridCol w="1410788">
                  <a:extLst>
                    <a:ext uri="{9D8B030D-6E8A-4147-A177-3AD203B41FA5}">
                      <a16:colId xmlns:a16="http://schemas.microsoft.com/office/drawing/2014/main" val="2957458636"/>
                    </a:ext>
                  </a:extLst>
                </a:gridCol>
                <a:gridCol w="1410788">
                  <a:extLst>
                    <a:ext uri="{9D8B030D-6E8A-4147-A177-3AD203B41FA5}">
                      <a16:colId xmlns:a16="http://schemas.microsoft.com/office/drawing/2014/main" val="491029997"/>
                    </a:ext>
                  </a:extLst>
                </a:gridCol>
              </a:tblGrid>
              <a:tr h="646733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Outcome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0206738"/>
                  </a:ext>
                </a:extLst>
              </a:tr>
              <a:tr h="646733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A+G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031025"/>
                  </a:ext>
                </a:extLst>
              </a:tr>
              <a:tr h="646733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____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A+G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499267"/>
                  </a:ext>
                </a:extLst>
              </a:tr>
              <a:tr h="646733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C+T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335433"/>
                  </a:ext>
                </a:extLst>
              </a:tr>
              <a:tr h="646733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_____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C+T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930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9289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857896" y="313508"/>
            <a:ext cx="397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First generation sequencing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CC1AD-40EA-4F30-8178-BFE29CDED459}"/>
              </a:ext>
            </a:extLst>
          </p:cNvPr>
          <p:cNvSpPr txBox="1"/>
          <p:nvPr/>
        </p:nvSpPr>
        <p:spPr>
          <a:xfrm>
            <a:off x="409303" y="713618"/>
            <a:ext cx="41365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Maxam- Gilbert Sequencing: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C5B9CD-B08A-4B00-BFA5-046F1F862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741" y="1113728"/>
            <a:ext cx="7539318" cy="533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40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857896" y="313508"/>
            <a:ext cx="4397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First generation sequencing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CC1AD-40EA-4F30-8178-BFE29CDED459}"/>
              </a:ext>
            </a:extLst>
          </p:cNvPr>
          <p:cNvSpPr txBox="1"/>
          <p:nvPr/>
        </p:nvSpPr>
        <p:spPr>
          <a:xfrm>
            <a:off x="409303" y="713618"/>
            <a:ext cx="3344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Sanger Sequencing: </a:t>
            </a:r>
          </a:p>
        </p:txBody>
      </p:sp>
      <p:pic>
        <p:nvPicPr>
          <p:cNvPr id="3074" name="Picture 2" descr="DNA sequencing - Labster">
            <a:extLst>
              <a:ext uri="{FF2B5EF4-FFF2-40B4-BE49-F238E27FC236}">
                <a16:creationId xmlns:a16="http://schemas.microsoft.com/office/drawing/2014/main" id="{59157C37-2B88-48AF-BEA0-8C4A6BBB5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55" y="1110778"/>
            <a:ext cx="5483721" cy="3545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755CFE-F5BC-494B-B700-2CDB73153D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85" t="34413" r="52786" b="16866"/>
          <a:stretch/>
        </p:blipFill>
        <p:spPr>
          <a:xfrm>
            <a:off x="6244046" y="1008127"/>
            <a:ext cx="4066177" cy="34763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9BE8FF-A1E7-4089-AFD5-11C5BB5B2C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7" t="54350" r="29143" b="12634"/>
          <a:stretch/>
        </p:blipFill>
        <p:spPr>
          <a:xfrm>
            <a:off x="3021873" y="4484468"/>
            <a:ext cx="6774853" cy="206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901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857896" y="313508"/>
            <a:ext cx="4397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First generation sequencing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CC1AD-40EA-4F30-8178-BFE29CDED459}"/>
              </a:ext>
            </a:extLst>
          </p:cNvPr>
          <p:cNvSpPr txBox="1"/>
          <p:nvPr/>
        </p:nvSpPr>
        <p:spPr>
          <a:xfrm>
            <a:off x="409303" y="713618"/>
            <a:ext cx="3344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Sanger Sequencing: </a:t>
            </a:r>
          </a:p>
        </p:txBody>
      </p:sp>
      <p:pic>
        <p:nvPicPr>
          <p:cNvPr id="5122" name="Picture 2" descr="Sanger Method of DNA Sequencing-An Overview">
            <a:extLst>
              <a:ext uri="{FF2B5EF4-FFF2-40B4-BE49-F238E27FC236}">
                <a16:creationId xmlns:a16="http://schemas.microsoft.com/office/drawing/2014/main" id="{3A65C1C5-7CDA-4334-8A98-C02C00DC70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32" t="13320" r="49728" b="9475"/>
          <a:stretch/>
        </p:blipFill>
        <p:spPr bwMode="auto">
          <a:xfrm>
            <a:off x="409304" y="1113728"/>
            <a:ext cx="2847702" cy="5030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5F62EF-735B-4E4E-996E-6797399203F6}"/>
              </a:ext>
            </a:extLst>
          </p:cNvPr>
          <p:cNvSpPr txBox="1"/>
          <p:nvPr/>
        </p:nvSpPr>
        <p:spPr>
          <a:xfrm>
            <a:off x="3520352" y="1028343"/>
            <a:ext cx="82623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Sanger Sequencing is known as the chain termination method or the dideoxy-nucleotide 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ddNTPs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 method or the sequencing by synthesis method.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Sequencing is made using chemically modified nucleotides called dideoxy-nucleotides 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ddNTPs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). These dNTPs are marked for each DNA bases by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ddG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ddA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ddT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 and ddC.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dideoxy-nucleotides are used for pausing further dNTPs addition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are used for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stoppage of elongation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of nucleotide,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once incorporated into the DNA strand they prevent the further elongation and the elongation is complete.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Thee fragments are separated according to their size using gel slab where the resultant bands corresponding to DNA fragments can be visualized by an imaging system (X-ray or UV light).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05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6FCEC-A529-42B6-A3E8-3A3D7DC0D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 How do you read the sequence in Sanger method?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02602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257005" y="531959"/>
            <a:ext cx="49029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Second generation sequencing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4C61F4-8914-4D1E-AFB5-D2D6EB063A4C}"/>
              </a:ext>
            </a:extLst>
          </p:cNvPr>
          <p:cNvSpPr txBox="1"/>
          <p:nvPr/>
        </p:nvSpPr>
        <p:spPr>
          <a:xfrm>
            <a:off x="3143794" y="1445624"/>
            <a:ext cx="6566264" cy="357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Illumina/ </a:t>
            </a:r>
            <a:r>
              <a:rPr kumimoji="0" lang="en-IN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Solexa</a:t>
            </a: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sequencing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en-I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Roche Pyrosequencing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Ion Torrent sequencing</a:t>
            </a:r>
          </a:p>
        </p:txBody>
      </p:sp>
    </p:spTree>
    <p:extLst>
      <p:ext uri="{BB962C8B-B14F-4D97-AF65-F5344CB8AC3E}">
        <p14:creationId xmlns:p14="http://schemas.microsoft.com/office/powerpoint/2010/main" val="31196719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709851" y="244576"/>
            <a:ext cx="320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Illumina sequencing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D1E3D4-DF27-4110-BE82-010C1DF022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2" t="47619" r="22429" b="20254"/>
          <a:stretch/>
        </p:blipFill>
        <p:spPr>
          <a:xfrm>
            <a:off x="1706882" y="1689055"/>
            <a:ext cx="8387830" cy="268283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9F8668D-0FB2-4C47-AA30-103CAF2B81CD}"/>
              </a:ext>
            </a:extLst>
          </p:cNvPr>
          <p:cNvSpPr/>
          <p:nvPr/>
        </p:nvSpPr>
        <p:spPr>
          <a:xfrm>
            <a:off x="3625708" y="5718593"/>
            <a:ext cx="49405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https://www.youtube.com/watch?v=fCd6B5HRaZ8</a:t>
            </a:r>
          </a:p>
        </p:txBody>
      </p:sp>
    </p:spTree>
    <p:extLst>
      <p:ext uri="{BB962C8B-B14F-4D97-AF65-F5344CB8AC3E}">
        <p14:creationId xmlns:p14="http://schemas.microsoft.com/office/powerpoint/2010/main" val="32902181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709851" y="244576"/>
            <a:ext cx="320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Illumina sequencing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1FAB9D-79B4-4576-B3D1-29E770F8D4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635"/>
          <a:stretch/>
        </p:blipFill>
        <p:spPr>
          <a:xfrm>
            <a:off x="248820" y="706241"/>
            <a:ext cx="5655592" cy="47889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920236-6A55-45E0-A111-CD99AF6690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19"/>
          <a:stretch/>
        </p:blipFill>
        <p:spPr>
          <a:xfrm>
            <a:off x="5809631" y="2360024"/>
            <a:ext cx="6081407" cy="418882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F7572F2-9756-41BF-830B-72E34CC2F6AF}"/>
              </a:ext>
            </a:extLst>
          </p:cNvPr>
          <p:cNvCxnSpPr/>
          <p:nvPr/>
        </p:nvCxnSpPr>
        <p:spPr>
          <a:xfrm>
            <a:off x="6096000" y="1341120"/>
            <a:ext cx="1759131" cy="0"/>
          </a:xfrm>
          <a:prstGeom prst="line">
            <a:avLst/>
          </a:prstGeom>
          <a:ln w="762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4E09C4-A975-4189-BC2D-0215E47794DD}"/>
              </a:ext>
            </a:extLst>
          </p:cNvPr>
          <p:cNvCxnSpPr/>
          <p:nvPr/>
        </p:nvCxnSpPr>
        <p:spPr>
          <a:xfrm>
            <a:off x="7837714" y="1314994"/>
            <a:ext cx="0" cy="12714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314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709851" y="244576"/>
            <a:ext cx="320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Illumina sequencing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B58BAB-9DB1-4DCB-9E75-1D2A10B96D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7" t="17524" r="51286"/>
          <a:stretch/>
        </p:blipFill>
        <p:spPr>
          <a:xfrm>
            <a:off x="6914607" y="352317"/>
            <a:ext cx="4854823" cy="62756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98917A-F743-42B1-ABD1-9372571C39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1" t="30348" r="44358" b="33207"/>
          <a:stretch/>
        </p:blipFill>
        <p:spPr>
          <a:xfrm>
            <a:off x="422570" y="1367245"/>
            <a:ext cx="6048845" cy="3535681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DEC7991E-D451-4F70-9A28-9A38417317E1}"/>
              </a:ext>
            </a:extLst>
          </p:cNvPr>
          <p:cNvSpPr/>
          <p:nvPr/>
        </p:nvSpPr>
        <p:spPr>
          <a:xfrm>
            <a:off x="5730240" y="3683726"/>
            <a:ext cx="1114697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2743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F8DFDA-2EE5-8EB9-C9EA-81700171108C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Synthesis of DNA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64D823-3B76-50E9-7B59-914FB5FAE9F5}"/>
              </a:ext>
            </a:extLst>
          </p:cNvPr>
          <p:cNvSpPr txBox="1"/>
          <p:nvPr/>
        </p:nvSpPr>
        <p:spPr>
          <a:xfrm>
            <a:off x="82603" y="1839045"/>
            <a:ext cx="47216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DNA synthesis occurs by the process of replication.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During replication, each of the two parental strands of DNA serves as a template for the synthesis of a complementary strand replication.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molecule generated by the replication process contains one intact parental strand and one newly synthesized strand.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CA4604-6DC1-E471-0891-7C0C56C30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56"/>
          <a:stretch/>
        </p:blipFill>
        <p:spPr>
          <a:xfrm>
            <a:off x="4884964" y="896373"/>
            <a:ext cx="7143750" cy="452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415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9A5B0-876D-4645-A6A2-2A7A606C1BFF}"/>
              </a:ext>
            </a:extLst>
          </p:cNvPr>
          <p:cNvSpPr/>
          <p:nvPr/>
        </p:nvSpPr>
        <p:spPr>
          <a:xfrm>
            <a:off x="111760" y="141514"/>
            <a:ext cx="11948160" cy="6574972"/>
          </a:xfrm>
          <a:prstGeom prst="rect">
            <a:avLst/>
          </a:prstGeom>
          <a:noFill/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8D6F1-D5C0-4D32-A3F5-0A304E69BEC2}"/>
              </a:ext>
            </a:extLst>
          </p:cNvPr>
          <p:cNvSpPr txBox="1"/>
          <p:nvPr/>
        </p:nvSpPr>
        <p:spPr>
          <a:xfrm>
            <a:off x="3709851" y="244576"/>
            <a:ext cx="320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Illumina sequencing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B2720C-7EA2-4F9E-9894-85930C6CA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715" y="809303"/>
            <a:ext cx="8096250" cy="54959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2DB73E-8834-4FF6-A565-BAFAA7423345}"/>
              </a:ext>
            </a:extLst>
          </p:cNvPr>
          <p:cNvSpPr txBox="1"/>
          <p:nvPr/>
        </p:nvSpPr>
        <p:spPr>
          <a:xfrm>
            <a:off x="4014650" y="5787087"/>
            <a:ext cx="33963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Base Calling</a:t>
            </a:r>
          </a:p>
        </p:txBody>
      </p:sp>
    </p:spTree>
    <p:extLst>
      <p:ext uri="{BB962C8B-B14F-4D97-AF65-F5344CB8AC3E}">
        <p14:creationId xmlns:p14="http://schemas.microsoft.com/office/powerpoint/2010/main" val="30595242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38200" y="2315332"/>
            <a:ext cx="10344150" cy="91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114800" y="2993571"/>
            <a:ext cx="3810000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207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EF256-D70B-5533-4078-1326D1B206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0989" y="2113942"/>
            <a:ext cx="5585011" cy="4351338"/>
          </a:xfrm>
        </p:spPr>
        <p:txBody>
          <a:bodyPr>
            <a:normAutofit/>
          </a:bodyPr>
          <a:lstStyle/>
          <a:p>
            <a:pPr algn="just"/>
            <a:r>
              <a:rPr lang="en-IN" sz="2400" dirty="0"/>
              <a:t>In Eukaryotes DNA synthesis happens in S phase of the cell cycle.</a:t>
            </a:r>
          </a:p>
          <a:p>
            <a:pPr marL="0" indent="0" algn="just">
              <a:buNone/>
            </a:pPr>
            <a:endParaRPr lang="en-IN" sz="2400" dirty="0"/>
          </a:p>
          <a:p>
            <a:pPr algn="just"/>
            <a:r>
              <a:rPr lang="en-IN" sz="2400" dirty="0"/>
              <a:t>Then the cells divide in the M phase, and each daughter cell receives an exact copy of the DNA of the parent cell.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52F845-0858-F166-5D8B-6728C4697B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53655" y="1097896"/>
            <a:ext cx="5399274" cy="410675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3D8284-4D99-9768-7B81-AE582665496E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Synthesis of DNA</a:t>
            </a:r>
          </a:p>
        </p:txBody>
      </p:sp>
    </p:spTree>
    <p:extLst>
      <p:ext uri="{BB962C8B-B14F-4D97-AF65-F5344CB8AC3E}">
        <p14:creationId xmlns:p14="http://schemas.microsoft.com/office/powerpoint/2010/main" val="4127995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A2900-1597-D84F-F50E-B4E392F86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21" y="908879"/>
            <a:ext cx="5591448" cy="3676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884B7B-C79F-41BE-0FC0-29BE2DED83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922"/>
          <a:stretch/>
        </p:blipFill>
        <p:spPr>
          <a:xfrm>
            <a:off x="6096000" y="797160"/>
            <a:ext cx="5712979" cy="41151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B8D6B2-28D1-D334-96CC-D81A55BCEC8A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Double Helix structure of DNA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E7A7EA-7198-13BE-1E2F-DE7F22D82108}"/>
              </a:ext>
            </a:extLst>
          </p:cNvPr>
          <p:cNvSpPr txBox="1"/>
          <p:nvPr/>
        </p:nvSpPr>
        <p:spPr>
          <a:xfrm>
            <a:off x="497541" y="5451864"/>
            <a:ext cx="113114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“It is not escaped our notice the specific pairing we have postulated immediately suggests a possible copying mechanism for the genetic material”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                                                                      -1953 Article in Nature-Watson &amp; Crick</a:t>
            </a:r>
          </a:p>
        </p:txBody>
      </p:sp>
    </p:spTree>
    <p:extLst>
      <p:ext uri="{BB962C8B-B14F-4D97-AF65-F5344CB8AC3E}">
        <p14:creationId xmlns:p14="http://schemas.microsoft.com/office/powerpoint/2010/main" val="2588886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32CA8F-7A3B-FB1B-41C8-9880FC098E16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ding-Light"/>
                <a:ea typeface="+mn-ea"/>
                <a:cs typeface="+mn-cs"/>
              </a:rPr>
              <a:t>Chemical structure of DNA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0B8F36-2346-3E9A-3DE8-2BD88E9CB945}"/>
              </a:ext>
            </a:extLst>
          </p:cNvPr>
          <p:cNvSpPr txBox="1"/>
          <p:nvPr/>
        </p:nvSpPr>
        <p:spPr>
          <a:xfrm>
            <a:off x="107577" y="840084"/>
            <a:ext cx="741381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DNA is a monodisperse polymer of four building blocks, each comprising a base and a sugar residue, deoxyribose.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block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[adenosine (A), thymidine (T), guanosine (G), cytidine (C)] is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coupled to a phosphate, which constitutes a nucleotide (thymidine highlighted by a dashed box).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Nucleotides joined by phosphodiester bonds form a polynucleotide chain. The bases in this polymer pair up via three hydrogen bonds between G and C and two hydrogen bonds between A and T.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Watson–Crick base pairing, enables the formation of a double helix in which two complementary strands run anti-parallel to one another and intertwine with base pairs (A–T, C–G) stacked along the helical axis. Owing to its self-complementarity, the double helix can be self-replicated from each of the two strands. Arrows indicate the 5ʹ-to-3ʹ direction of the asymmetric ends. 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50DDB5-767D-A07F-0589-095024479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1061" y="964186"/>
            <a:ext cx="4633362" cy="4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37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CD54FE0-6132-22B5-3446-34C5AD2957C6}"/>
              </a:ext>
            </a:extLst>
          </p:cNvPr>
          <p:cNvGrpSpPr/>
          <p:nvPr/>
        </p:nvGrpSpPr>
        <p:grpSpPr>
          <a:xfrm>
            <a:off x="403412" y="1823037"/>
            <a:ext cx="11376211" cy="4084704"/>
            <a:chOff x="1111623" y="971391"/>
            <a:chExt cx="9882021" cy="342131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5992658-2FB0-8710-FD5A-180B038234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862" t="13894" r="46030"/>
            <a:stretch/>
          </p:blipFill>
          <p:spPr>
            <a:xfrm>
              <a:off x="1111623" y="1210234"/>
              <a:ext cx="5100918" cy="3182471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5CF3854-5FEE-0BB6-A5D1-DB07BAFED6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3970" t="7433"/>
            <a:stretch/>
          </p:blipFill>
          <p:spPr>
            <a:xfrm>
              <a:off x="6212541" y="971391"/>
              <a:ext cx="4781103" cy="34213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FA1D0CE-C7A9-14EB-977F-67478A6056AC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Timeline of milestones in DNA synthesis technologies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5970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67933F-CD71-2E1E-D696-48589A8BE8A7}"/>
              </a:ext>
            </a:extLst>
          </p:cNvPr>
          <p:cNvSpPr txBox="1"/>
          <p:nvPr/>
        </p:nvSpPr>
        <p:spPr>
          <a:xfrm>
            <a:off x="228599" y="751344"/>
            <a:ext cx="5970495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Synthetic DNA constructs are designed and manipulated using computer-aided design software.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designed DNA is then divided into synthesizable pieces (synthons) up to 1–1.5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kbp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synthons are then broken up into overlapping single-stranded oligonucleotide sequences and chemically synthesized.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oligonucleotides are then assembled together into the designed synthons using gene synthesis techniques. If necessary, multiple synthons can be assembled together into larger DNA assemblies or devices.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assembled DNAs are then typically cloned into an expression vector and sequence-verified. Once verified, the synthetic constructs are transformed into a cell and the function of the synthetic construct is assayed.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Depending on the results the constructs can then be modified or refined and the test cycle is repeated until a DNA construct is obtained that produces the desired function.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61CEE4-9A65-A032-EF87-DEAAD5BBD5BB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Synthetic DNA Technology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4FE6D4-DB74-A6D7-83F5-3606912CC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171" y="1045942"/>
            <a:ext cx="5736217" cy="400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367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EBE79F-2002-9651-9401-F86589E76CD4}"/>
              </a:ext>
            </a:extLst>
          </p:cNvPr>
          <p:cNvSpPr txBox="1"/>
          <p:nvPr/>
        </p:nvSpPr>
        <p:spPr>
          <a:xfrm>
            <a:off x="0" y="0"/>
            <a:ext cx="12192000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Single-Stranded DNA Synthesis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26C7DD-D251-AEDA-6DCC-E4A7F2898E38}"/>
              </a:ext>
            </a:extLst>
          </p:cNvPr>
          <p:cNvSpPr txBox="1"/>
          <p:nvPr/>
        </p:nvSpPr>
        <p:spPr>
          <a:xfrm>
            <a:off x="228601" y="1615023"/>
            <a:ext cx="11416552" cy="2814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Chemical Synthesis</a:t>
            </a:r>
            <a:b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Chemical synthesis is a method to generate ssDNA without a template. Single-stranded DNA fragments smaller than 200 </a:t>
            </a:r>
            <a:r>
              <a:rPr kumimoji="0" lang="en-I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nt</a:t>
            </a: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are mainly produced by chemical synthesis, such as-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Column-based oligo synthesis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Microarray synthesis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489508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1_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2073</TotalTime>
  <Words>1513</Words>
  <Application>Microsoft Office PowerPoint</Application>
  <PresentationFormat>Widescreen</PresentationFormat>
  <Paragraphs>123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Calibri</vt:lpstr>
      <vt:lpstr>Calibri Light</vt:lpstr>
      <vt:lpstr>Corbel</vt:lpstr>
      <vt:lpstr>Harding-Light</vt:lpstr>
      <vt:lpstr>Times New Roman</vt:lpstr>
      <vt:lpstr>Basis</vt:lpstr>
      <vt:lpstr>1_Basis</vt:lpstr>
      <vt:lpstr>Office Theme</vt:lpstr>
      <vt:lpstr>BT 601: Analytical Biotechnology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Neha Arora</dc:creator>
  <cp:lastModifiedBy>dell</cp:lastModifiedBy>
  <cp:revision>124</cp:revision>
  <dcterms:created xsi:type="dcterms:W3CDTF">2022-12-23T10:52:32Z</dcterms:created>
  <dcterms:modified xsi:type="dcterms:W3CDTF">2025-03-04T06:37:36Z</dcterms:modified>
</cp:coreProperties>
</file>

<file path=docProps/thumbnail.jpeg>
</file>